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6"/>
  </p:notesMasterIdLst>
  <p:sldIdLst>
    <p:sldId id="310" r:id="rId2"/>
    <p:sldId id="311" r:id="rId3"/>
    <p:sldId id="312" r:id="rId4"/>
    <p:sldId id="313" r:id="rId5"/>
    <p:sldId id="314" r:id="rId6"/>
    <p:sldId id="315" r:id="rId7"/>
    <p:sldId id="316" r:id="rId8"/>
    <p:sldId id="309" r:id="rId9"/>
    <p:sldId id="257" r:id="rId10"/>
    <p:sldId id="262" r:id="rId11"/>
    <p:sldId id="263" r:id="rId12"/>
    <p:sldId id="264" r:id="rId13"/>
    <p:sldId id="265" r:id="rId14"/>
    <p:sldId id="299" r:id="rId15"/>
    <p:sldId id="301" r:id="rId16"/>
    <p:sldId id="317" r:id="rId17"/>
    <p:sldId id="319" r:id="rId18"/>
    <p:sldId id="322" r:id="rId19"/>
    <p:sldId id="286" r:id="rId20"/>
    <p:sldId id="259" r:id="rId21"/>
    <p:sldId id="290" r:id="rId22"/>
    <p:sldId id="291" r:id="rId23"/>
    <p:sldId id="320" r:id="rId24"/>
    <p:sldId id="321" r:id="rId25"/>
  </p:sldIdLst>
  <p:sldSz cx="9144000" cy="6858000" type="screen4x3"/>
  <p:notesSz cx="6853238" cy="98710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99"/>
    <a:srgbClr val="00602B"/>
    <a:srgbClr val="00FFFF"/>
    <a:srgbClr val="00FFCC"/>
    <a:srgbClr val="6600FF"/>
    <a:srgbClr val="669900"/>
    <a:srgbClr val="66FF99"/>
    <a:srgbClr val="F20EA1"/>
    <a:srgbClr val="5C0F0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9372" autoAdjust="0"/>
    <p:restoredTop sz="94728" autoAdjust="0"/>
  </p:normalViewPr>
  <p:slideViewPr>
    <p:cSldViewPr>
      <p:cViewPr>
        <p:scale>
          <a:sx n="75" d="100"/>
          <a:sy n="75" d="100"/>
        </p:scale>
        <p:origin x="-1224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2.xml"/><Relationship Id="rId7" Type="http://schemas.openxmlformats.org/officeDocument/2006/relationships/slide" Target="slides/slide22.xml"/><Relationship Id="rId2" Type="http://schemas.openxmlformats.org/officeDocument/2006/relationships/slide" Target="slides/slide11.xml"/><Relationship Id="rId1" Type="http://schemas.openxmlformats.org/officeDocument/2006/relationships/slide" Target="slides/slide10.xml"/><Relationship Id="rId6" Type="http://schemas.openxmlformats.org/officeDocument/2006/relationships/slide" Target="slides/slide21.xml"/><Relationship Id="rId5" Type="http://schemas.openxmlformats.org/officeDocument/2006/relationships/slide" Target="slides/slide14.xml"/><Relationship Id="rId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E6A64D-8C6B-4F24-80B1-EE1252FCE31D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7E2B81-FCF3-46ED-B0AC-69E5EE0A4D96}">
      <dgm:prSet phldrT="[Текст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Вооруженные Силы РФ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478A61-A2A2-4E57-BAAE-227284ABBDC6}" type="parTrans" cxnId="{91630CA0-A0FE-4C89-91C1-FC4A3A7EED78}">
      <dgm:prSet/>
      <dgm:spPr/>
      <dgm:t>
        <a:bodyPr/>
        <a:lstStyle/>
        <a:p>
          <a:endParaRPr lang="ru-RU"/>
        </a:p>
      </dgm:t>
    </dgm:pt>
    <dgm:pt modelId="{02592517-79AE-41AF-932D-55D289BE2038}" type="sibTrans" cxnId="{91630CA0-A0FE-4C89-91C1-FC4A3A7EED78}">
      <dgm:prSet/>
      <dgm:spPr/>
      <dgm:t>
        <a:bodyPr/>
        <a:lstStyle/>
        <a:p>
          <a:endParaRPr lang="ru-RU"/>
        </a:p>
      </dgm:t>
    </dgm:pt>
    <dgm:pt modelId="{5385B5D1-D2E8-4629-B5F9-F1DC95630F1D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Центральные органы военного управления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44FA0F-2080-4938-9A13-88E80FE1DEE2}" type="parTrans" cxnId="{97B1811E-F04F-4B34-9F1B-1A806FD212E6}">
      <dgm:prSet/>
      <dgm:spPr/>
      <dgm:t>
        <a:bodyPr/>
        <a:lstStyle/>
        <a:p>
          <a:endParaRPr lang="ru-RU"/>
        </a:p>
      </dgm:t>
    </dgm:pt>
    <dgm:pt modelId="{0B1B7B31-EA62-41DE-9D4F-F9D1AFBFA3BE}" type="sibTrans" cxnId="{97B1811E-F04F-4B34-9F1B-1A806FD212E6}">
      <dgm:prSet/>
      <dgm:spPr/>
      <dgm:t>
        <a:bodyPr/>
        <a:lstStyle/>
        <a:p>
          <a:endParaRPr lang="ru-RU"/>
        </a:p>
      </dgm:t>
    </dgm:pt>
    <dgm:pt modelId="{A258FF33-2313-4523-9629-21EF98BE1111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Сухопутные</a:t>
          </a:r>
          <a:r>
            <a: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войска</a:t>
          </a:r>
          <a:endParaRPr lang="ru-RU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60B2BF-3BEB-44AF-8619-DD8F2843941B}" type="parTrans" cxnId="{6885AF32-B040-48A6-8C1F-3906AFB7B100}">
      <dgm:prSet/>
      <dgm:spPr/>
      <dgm:t>
        <a:bodyPr/>
        <a:lstStyle/>
        <a:p>
          <a:endParaRPr lang="ru-RU"/>
        </a:p>
      </dgm:t>
    </dgm:pt>
    <dgm:pt modelId="{E55937A8-3030-41AF-B86A-F7F956554B1C}" type="sibTrans" cxnId="{6885AF32-B040-48A6-8C1F-3906AFB7B100}">
      <dgm:prSet/>
      <dgm:spPr/>
      <dgm:t>
        <a:bodyPr/>
        <a:lstStyle/>
        <a:p>
          <a:endParaRPr lang="ru-RU"/>
        </a:p>
      </dgm:t>
    </dgm:pt>
    <dgm:pt modelId="{499F9D4F-4F83-4D1A-8193-FD9EC8CFBE61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Воздушно-космические войска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A37CAF-824F-4F3F-8EF7-73B5BB8B0DCB}" type="parTrans" cxnId="{49CFBA32-9D90-4CBD-9569-7534F7502A3E}">
      <dgm:prSet/>
      <dgm:spPr/>
      <dgm:t>
        <a:bodyPr/>
        <a:lstStyle/>
        <a:p>
          <a:endParaRPr lang="ru-RU"/>
        </a:p>
      </dgm:t>
    </dgm:pt>
    <dgm:pt modelId="{A64E83BC-BF8A-4630-A4DA-790EFA0CED07}" type="sibTrans" cxnId="{49CFBA32-9D90-4CBD-9569-7534F7502A3E}">
      <dgm:prSet/>
      <dgm:spPr/>
      <dgm:t>
        <a:bodyPr/>
        <a:lstStyle/>
        <a:p>
          <a:endParaRPr lang="ru-RU"/>
        </a:p>
      </dgm:t>
    </dgm:pt>
    <dgm:pt modelId="{465375CF-5A90-446E-B122-6B67B614EDC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Войска, не входящие в виды и рода войск ВС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98F8FB-3AF0-4891-AF95-2193639F544C}" type="parTrans" cxnId="{BF06D4ED-FE13-40FF-A6CB-8904E5AF058C}">
      <dgm:prSet/>
      <dgm:spPr/>
      <dgm:t>
        <a:bodyPr/>
        <a:lstStyle/>
        <a:p>
          <a:endParaRPr lang="ru-RU"/>
        </a:p>
      </dgm:t>
    </dgm:pt>
    <dgm:pt modelId="{57BBF8DA-9FA4-417B-B94A-D90541A5840B}" type="sibTrans" cxnId="{BF06D4ED-FE13-40FF-A6CB-8904E5AF058C}">
      <dgm:prSet/>
      <dgm:spPr/>
      <dgm:t>
        <a:bodyPr/>
        <a:lstStyle/>
        <a:p>
          <a:endParaRPr lang="ru-RU"/>
        </a:p>
      </dgm:t>
    </dgm:pt>
    <dgm:pt modelId="{7F492DD1-60B5-4588-AA5A-3EC7386C7337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Военно-Морской Флот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E61713-A4D4-4452-9D68-CAA77D987F2C}" type="parTrans" cxnId="{E99A8442-2191-4800-85F2-9E01C7197E97}">
      <dgm:prSet/>
      <dgm:spPr/>
      <dgm:t>
        <a:bodyPr/>
        <a:lstStyle/>
        <a:p>
          <a:endParaRPr lang="ru-RU"/>
        </a:p>
      </dgm:t>
    </dgm:pt>
    <dgm:pt modelId="{4ECA3528-03C6-4B41-B3BD-D61CD338ED94}" type="sibTrans" cxnId="{E99A8442-2191-4800-85F2-9E01C7197E97}">
      <dgm:prSet/>
      <dgm:spPr/>
      <dgm:t>
        <a:bodyPr/>
        <a:lstStyle/>
        <a:p>
          <a:endParaRPr lang="ru-RU"/>
        </a:p>
      </dgm:t>
    </dgm:pt>
    <dgm:pt modelId="{47B7E22E-AA02-487D-858A-D5493B6A113F}">
      <dgm:prSet/>
      <dgm:spPr/>
      <dgm:t>
        <a:bodyPr/>
        <a:lstStyle/>
        <a:p>
          <a:endParaRPr lang="ru-RU" dirty="0"/>
        </a:p>
      </dgm:t>
    </dgm:pt>
    <dgm:pt modelId="{659BDB2B-6E5D-48F0-BEDD-BEA1C8BDA7E8}" type="parTrans" cxnId="{F0CE37D4-5DE4-4602-9ACF-8BA07266FBAA}">
      <dgm:prSet/>
      <dgm:spPr/>
      <dgm:t>
        <a:bodyPr/>
        <a:lstStyle/>
        <a:p>
          <a:endParaRPr lang="ru-RU"/>
        </a:p>
      </dgm:t>
    </dgm:pt>
    <dgm:pt modelId="{4DF7BCC1-A913-4708-A831-1746A2551D5F}" type="sibTrans" cxnId="{F0CE37D4-5DE4-4602-9ACF-8BA07266FBAA}">
      <dgm:prSet/>
      <dgm:spPr/>
      <dgm:t>
        <a:bodyPr/>
        <a:lstStyle/>
        <a:p>
          <a:endParaRPr lang="ru-RU"/>
        </a:p>
      </dgm:t>
    </dgm:pt>
    <dgm:pt modelId="{A17CDBB8-DBC8-45DE-9623-36B663296A6F}">
      <dgm:prSet/>
      <dgm:spPr/>
      <dgm:t>
        <a:bodyPr/>
        <a:lstStyle/>
        <a:p>
          <a:endParaRPr lang="ru-RU" dirty="0"/>
        </a:p>
      </dgm:t>
    </dgm:pt>
    <dgm:pt modelId="{A732E4F4-DE4D-4FA9-87E2-76EAF2715D18}" type="parTrans" cxnId="{1DCC17DD-993A-4EDE-908E-C997ACEFC29C}">
      <dgm:prSet/>
      <dgm:spPr/>
      <dgm:t>
        <a:bodyPr/>
        <a:lstStyle/>
        <a:p>
          <a:endParaRPr lang="ru-RU"/>
        </a:p>
      </dgm:t>
    </dgm:pt>
    <dgm:pt modelId="{848428A6-51F2-41E4-B4E1-AEB73AB4842F}" type="sibTrans" cxnId="{1DCC17DD-993A-4EDE-908E-C997ACEFC29C}">
      <dgm:prSet/>
      <dgm:spPr/>
      <dgm:t>
        <a:bodyPr/>
        <a:lstStyle/>
        <a:p>
          <a:endParaRPr lang="ru-RU"/>
        </a:p>
      </dgm:t>
    </dgm:pt>
    <dgm:pt modelId="{288C3C49-960C-4782-AD08-54D7A9AD7197}" type="pres">
      <dgm:prSet presAssocID="{C0E6A64D-8C6B-4F24-80B1-EE1252FCE31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2B55FA2-E000-4D5D-9D93-049AEFB9DFE4}" type="pres">
      <dgm:prSet presAssocID="{5F7E2B81-FCF3-46ED-B0AC-69E5EE0A4D96}" presName="vertOne" presStyleCnt="0"/>
      <dgm:spPr/>
    </dgm:pt>
    <dgm:pt modelId="{0E4EE5E2-4A59-453B-96AF-A793F193696F}" type="pres">
      <dgm:prSet presAssocID="{5F7E2B81-FCF3-46ED-B0AC-69E5EE0A4D96}" presName="txOne" presStyleLbl="node0" presStyleIdx="0" presStyleCnt="1" custScaleY="405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5CD076-00DB-4E59-B1D7-FF6962B3E5B3}" type="pres">
      <dgm:prSet presAssocID="{5F7E2B81-FCF3-46ED-B0AC-69E5EE0A4D96}" presName="parTransOne" presStyleCnt="0"/>
      <dgm:spPr/>
    </dgm:pt>
    <dgm:pt modelId="{82CE79A8-8F25-41B2-8DE0-CD2F8A62DFCA}" type="pres">
      <dgm:prSet presAssocID="{5F7E2B81-FCF3-46ED-B0AC-69E5EE0A4D96}" presName="horzOne" presStyleCnt="0"/>
      <dgm:spPr/>
    </dgm:pt>
    <dgm:pt modelId="{36DCA127-254C-409D-998C-99976794735D}" type="pres">
      <dgm:prSet presAssocID="{5385B5D1-D2E8-4629-B5F9-F1DC95630F1D}" presName="vertTwo" presStyleCnt="0"/>
      <dgm:spPr/>
    </dgm:pt>
    <dgm:pt modelId="{C36A36F3-FE47-4D09-A40C-3E19994339F4}" type="pres">
      <dgm:prSet presAssocID="{5385B5D1-D2E8-4629-B5F9-F1DC95630F1D}" presName="txTwo" presStyleLbl="node2" presStyleIdx="0" presStyleCnt="4" custScaleX="78164" custLinFactNeighborX="-7044" custLinFactNeighborY="-268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4E95E3-6057-42EC-946F-9D3FE2D381B7}" type="pres">
      <dgm:prSet presAssocID="{5385B5D1-D2E8-4629-B5F9-F1DC95630F1D}" presName="parTransTwo" presStyleCnt="0"/>
      <dgm:spPr/>
    </dgm:pt>
    <dgm:pt modelId="{5B643015-A7AA-47CD-8858-45DDE48DF922}" type="pres">
      <dgm:prSet presAssocID="{5385B5D1-D2E8-4629-B5F9-F1DC95630F1D}" presName="horzTwo" presStyleCnt="0"/>
      <dgm:spPr/>
    </dgm:pt>
    <dgm:pt modelId="{69EB774A-E9B1-44D2-96FE-9B761BF6A21D}" type="pres">
      <dgm:prSet presAssocID="{A258FF33-2313-4523-9629-21EF98BE1111}" presName="vertThree" presStyleCnt="0"/>
      <dgm:spPr/>
    </dgm:pt>
    <dgm:pt modelId="{DDE0CF52-DB7B-4036-9B34-CA6704AFD46B}" type="pres">
      <dgm:prSet presAssocID="{A258FF33-2313-4523-9629-21EF98BE1111}" presName="txThree" presStyleLbl="node3" presStyleIdx="0" presStyleCnt="3" custScaleX="127285" custLinFactNeighborX="83709" custLinFactNeighborY="31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9B76B8-7CD5-486E-888C-468CAB5E87F9}" type="pres">
      <dgm:prSet presAssocID="{A258FF33-2313-4523-9629-21EF98BE1111}" presName="horzThree" presStyleCnt="0"/>
      <dgm:spPr/>
    </dgm:pt>
    <dgm:pt modelId="{EE3BF3EA-F69F-43BB-9F05-220B9E976D74}" type="pres">
      <dgm:prSet presAssocID="{E55937A8-3030-41AF-B86A-F7F956554B1C}" presName="sibSpaceThree" presStyleCnt="0"/>
      <dgm:spPr/>
    </dgm:pt>
    <dgm:pt modelId="{CDAD4CD3-B476-45A1-9842-A624CB961DF9}" type="pres">
      <dgm:prSet presAssocID="{499F9D4F-4F83-4D1A-8193-FD9EC8CFBE61}" presName="vertThree" presStyleCnt="0"/>
      <dgm:spPr/>
    </dgm:pt>
    <dgm:pt modelId="{08994C39-FF2E-4BD3-B912-9EBE8A93EF90}" type="pres">
      <dgm:prSet presAssocID="{499F9D4F-4F83-4D1A-8193-FD9EC8CFBE61}" presName="txThree" presStyleLbl="node3" presStyleIdx="1" presStyleCnt="3" custScaleX="123939" custLinFactX="26531" custLinFactNeighborX="100000" custLinFactNeighborY="34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DFD7CE-4E25-4890-80AA-8E53652C3C39}" type="pres">
      <dgm:prSet presAssocID="{499F9D4F-4F83-4D1A-8193-FD9EC8CFBE61}" presName="horzThree" presStyleCnt="0"/>
      <dgm:spPr/>
    </dgm:pt>
    <dgm:pt modelId="{E1D00D99-492A-4FC9-9868-E8961A28DE7D}" type="pres">
      <dgm:prSet presAssocID="{0B1B7B31-EA62-41DE-9D4F-F9D1AFBFA3BE}" presName="sibSpaceTwo" presStyleCnt="0"/>
      <dgm:spPr/>
    </dgm:pt>
    <dgm:pt modelId="{469F3A17-993D-47AD-B772-8CE8BD006EA5}" type="pres">
      <dgm:prSet presAssocID="{47B7E22E-AA02-487D-858A-D5493B6A113F}" presName="vertTwo" presStyleCnt="0"/>
      <dgm:spPr/>
    </dgm:pt>
    <dgm:pt modelId="{2086C39A-93B8-434B-AEE5-2F479C992F84}" type="pres">
      <dgm:prSet presAssocID="{47B7E22E-AA02-487D-858A-D5493B6A113F}" presName="txTwo" presStyleLbl="node2" presStyleIdx="1" presStyleCnt="4" custScaleX="163542" custScaleY="100001" custLinFactNeighborX="-30813" custLinFactNeighborY="-6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34CDFC-7EF5-4734-9D4D-A2F4B1069DE0}" type="pres">
      <dgm:prSet presAssocID="{47B7E22E-AA02-487D-858A-D5493B6A113F}" presName="horzTwo" presStyleCnt="0"/>
      <dgm:spPr/>
    </dgm:pt>
    <dgm:pt modelId="{CDE31ACA-743B-4667-A282-9EF4EEE38BCA}" type="pres">
      <dgm:prSet presAssocID="{4DF7BCC1-A913-4708-A831-1746A2551D5F}" presName="sibSpaceTwo" presStyleCnt="0"/>
      <dgm:spPr/>
    </dgm:pt>
    <dgm:pt modelId="{C3E9004A-6121-4FC8-84F4-C6C303CBE784}" type="pres">
      <dgm:prSet presAssocID="{A17CDBB8-DBC8-45DE-9623-36B663296A6F}" presName="vertTwo" presStyleCnt="0"/>
      <dgm:spPr/>
    </dgm:pt>
    <dgm:pt modelId="{88446D7E-137F-4184-BC5E-A545C829782F}" type="pres">
      <dgm:prSet presAssocID="{A17CDBB8-DBC8-45DE-9623-36B663296A6F}" presName="txTwo" presStyleLbl="node2" presStyleIdx="2" presStyleCnt="4" custScaleX="153156" custLinFactNeighborX="-20629" custLinFactNeighborY="-6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87C19C-44F5-4667-8641-D7AC01AB4104}" type="pres">
      <dgm:prSet presAssocID="{A17CDBB8-DBC8-45DE-9623-36B663296A6F}" presName="horzTwo" presStyleCnt="0"/>
      <dgm:spPr/>
    </dgm:pt>
    <dgm:pt modelId="{CAEE6107-6A2C-42C7-9DD6-8F0CFDA7BF40}" type="pres">
      <dgm:prSet presAssocID="{848428A6-51F2-41E4-B4E1-AEB73AB4842F}" presName="sibSpaceTwo" presStyleCnt="0"/>
      <dgm:spPr/>
    </dgm:pt>
    <dgm:pt modelId="{062C79B2-F40A-45CC-B835-821E0CCBFF6E}" type="pres">
      <dgm:prSet presAssocID="{465375CF-5A90-446E-B122-6B67B614EDC1}" presName="vertTwo" presStyleCnt="0"/>
      <dgm:spPr/>
    </dgm:pt>
    <dgm:pt modelId="{060DC2BA-7DE6-4158-A317-7CF157024E51}" type="pres">
      <dgm:prSet presAssocID="{465375CF-5A90-446E-B122-6B67B614EDC1}" presName="txTwo" presStyleLbl="node2" presStyleIdx="3" presStyleCnt="4" custScaleX="126199" custScaleY="996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84BF92-3FF4-4202-BDD7-352E667BD13B}" type="pres">
      <dgm:prSet presAssocID="{465375CF-5A90-446E-B122-6B67B614EDC1}" presName="parTransTwo" presStyleCnt="0"/>
      <dgm:spPr/>
    </dgm:pt>
    <dgm:pt modelId="{ED569D9B-D3AD-428C-94C0-4FD58119C328}" type="pres">
      <dgm:prSet presAssocID="{465375CF-5A90-446E-B122-6B67B614EDC1}" presName="horzTwo" presStyleCnt="0"/>
      <dgm:spPr/>
    </dgm:pt>
    <dgm:pt modelId="{0A6F4B84-55E7-4643-B05B-8D4558A17C46}" type="pres">
      <dgm:prSet presAssocID="{7F492DD1-60B5-4588-AA5A-3EC7386C7337}" presName="vertThree" presStyleCnt="0"/>
      <dgm:spPr/>
    </dgm:pt>
    <dgm:pt modelId="{426234C0-B118-4E26-B613-377F30A5DB50}" type="pres">
      <dgm:prSet presAssocID="{7F492DD1-60B5-4588-AA5A-3EC7386C7337}" presName="txThree" presStyleLbl="node3" presStyleIdx="2" presStyleCnt="3" custScaleX="106880" custLinFactX="-89448" custLinFactNeighborX="-100000" custLinFactNeighborY="-17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BFA8F6-239B-4EA3-84D7-5BBA7ECE2945}" type="pres">
      <dgm:prSet presAssocID="{7F492DD1-60B5-4588-AA5A-3EC7386C7337}" presName="horzThree" presStyleCnt="0"/>
      <dgm:spPr/>
    </dgm:pt>
  </dgm:ptLst>
  <dgm:cxnLst>
    <dgm:cxn modelId="{91DF345D-9925-49E8-A0BB-5D2563E66C9D}" type="presOf" srcId="{47B7E22E-AA02-487D-858A-D5493B6A113F}" destId="{2086C39A-93B8-434B-AEE5-2F479C992F84}" srcOrd="0" destOrd="0" presId="urn:microsoft.com/office/officeart/2005/8/layout/hierarchy4"/>
    <dgm:cxn modelId="{E99A8442-2191-4800-85F2-9E01C7197E97}" srcId="{465375CF-5A90-446E-B122-6B67B614EDC1}" destId="{7F492DD1-60B5-4588-AA5A-3EC7386C7337}" srcOrd="0" destOrd="0" parTransId="{89E61713-A4D4-4452-9D68-CAA77D987F2C}" sibTransId="{4ECA3528-03C6-4B41-B3BD-D61CD338ED94}"/>
    <dgm:cxn modelId="{44B06E4D-D2A4-492A-AAC8-F7DC48EFA0A2}" type="presOf" srcId="{A17CDBB8-DBC8-45DE-9623-36B663296A6F}" destId="{88446D7E-137F-4184-BC5E-A545C829782F}" srcOrd="0" destOrd="0" presId="urn:microsoft.com/office/officeart/2005/8/layout/hierarchy4"/>
    <dgm:cxn modelId="{0BB1A22B-962A-4EFD-9760-AF712B778E58}" type="presOf" srcId="{C0E6A64D-8C6B-4F24-80B1-EE1252FCE31D}" destId="{288C3C49-960C-4782-AD08-54D7A9AD7197}" srcOrd="0" destOrd="0" presId="urn:microsoft.com/office/officeart/2005/8/layout/hierarchy4"/>
    <dgm:cxn modelId="{F0CE37D4-5DE4-4602-9ACF-8BA07266FBAA}" srcId="{5F7E2B81-FCF3-46ED-B0AC-69E5EE0A4D96}" destId="{47B7E22E-AA02-487D-858A-D5493B6A113F}" srcOrd="1" destOrd="0" parTransId="{659BDB2B-6E5D-48F0-BEDD-BEA1C8BDA7E8}" sibTransId="{4DF7BCC1-A913-4708-A831-1746A2551D5F}"/>
    <dgm:cxn modelId="{23751459-A895-4B2F-989E-A7544BC5E62F}" type="presOf" srcId="{465375CF-5A90-446E-B122-6B67B614EDC1}" destId="{060DC2BA-7DE6-4158-A317-7CF157024E51}" srcOrd="0" destOrd="0" presId="urn:microsoft.com/office/officeart/2005/8/layout/hierarchy4"/>
    <dgm:cxn modelId="{B2610CB9-7C88-4226-AF26-8DF3E0E60D26}" type="presOf" srcId="{A258FF33-2313-4523-9629-21EF98BE1111}" destId="{DDE0CF52-DB7B-4036-9B34-CA6704AFD46B}" srcOrd="0" destOrd="0" presId="urn:microsoft.com/office/officeart/2005/8/layout/hierarchy4"/>
    <dgm:cxn modelId="{6885AF32-B040-48A6-8C1F-3906AFB7B100}" srcId="{5385B5D1-D2E8-4629-B5F9-F1DC95630F1D}" destId="{A258FF33-2313-4523-9629-21EF98BE1111}" srcOrd="0" destOrd="0" parTransId="{EF60B2BF-3BEB-44AF-8619-DD8F2843941B}" sibTransId="{E55937A8-3030-41AF-B86A-F7F956554B1C}"/>
    <dgm:cxn modelId="{49CFBA32-9D90-4CBD-9569-7534F7502A3E}" srcId="{5385B5D1-D2E8-4629-B5F9-F1DC95630F1D}" destId="{499F9D4F-4F83-4D1A-8193-FD9EC8CFBE61}" srcOrd="1" destOrd="0" parTransId="{4EA37CAF-824F-4F3F-8EF7-73B5BB8B0DCB}" sibTransId="{A64E83BC-BF8A-4630-A4DA-790EFA0CED07}"/>
    <dgm:cxn modelId="{5065D75E-560C-4392-94BD-B0F08A719D2D}" type="presOf" srcId="{499F9D4F-4F83-4D1A-8193-FD9EC8CFBE61}" destId="{08994C39-FF2E-4BD3-B912-9EBE8A93EF90}" srcOrd="0" destOrd="0" presId="urn:microsoft.com/office/officeart/2005/8/layout/hierarchy4"/>
    <dgm:cxn modelId="{91254DE1-F098-485E-B8BB-52540C4448F6}" type="presOf" srcId="{5385B5D1-D2E8-4629-B5F9-F1DC95630F1D}" destId="{C36A36F3-FE47-4D09-A40C-3E19994339F4}" srcOrd="0" destOrd="0" presId="urn:microsoft.com/office/officeart/2005/8/layout/hierarchy4"/>
    <dgm:cxn modelId="{1DCC17DD-993A-4EDE-908E-C997ACEFC29C}" srcId="{5F7E2B81-FCF3-46ED-B0AC-69E5EE0A4D96}" destId="{A17CDBB8-DBC8-45DE-9623-36B663296A6F}" srcOrd="2" destOrd="0" parTransId="{A732E4F4-DE4D-4FA9-87E2-76EAF2715D18}" sibTransId="{848428A6-51F2-41E4-B4E1-AEB73AB4842F}"/>
    <dgm:cxn modelId="{97B1811E-F04F-4B34-9F1B-1A806FD212E6}" srcId="{5F7E2B81-FCF3-46ED-B0AC-69E5EE0A4D96}" destId="{5385B5D1-D2E8-4629-B5F9-F1DC95630F1D}" srcOrd="0" destOrd="0" parTransId="{4544FA0F-2080-4938-9A13-88E80FE1DEE2}" sibTransId="{0B1B7B31-EA62-41DE-9D4F-F9D1AFBFA3BE}"/>
    <dgm:cxn modelId="{BF06D4ED-FE13-40FF-A6CB-8904E5AF058C}" srcId="{5F7E2B81-FCF3-46ED-B0AC-69E5EE0A4D96}" destId="{465375CF-5A90-446E-B122-6B67B614EDC1}" srcOrd="3" destOrd="0" parTransId="{8798F8FB-3AF0-4891-AF95-2193639F544C}" sibTransId="{57BBF8DA-9FA4-417B-B94A-D90541A5840B}"/>
    <dgm:cxn modelId="{0CB3405B-F754-46BF-95F4-C0BD32029044}" type="presOf" srcId="{7F492DD1-60B5-4588-AA5A-3EC7386C7337}" destId="{426234C0-B118-4E26-B613-377F30A5DB50}" srcOrd="0" destOrd="0" presId="urn:microsoft.com/office/officeart/2005/8/layout/hierarchy4"/>
    <dgm:cxn modelId="{73EB22EA-9E04-4FAC-8309-5C31A0BD1153}" type="presOf" srcId="{5F7E2B81-FCF3-46ED-B0AC-69E5EE0A4D96}" destId="{0E4EE5E2-4A59-453B-96AF-A793F193696F}" srcOrd="0" destOrd="0" presId="urn:microsoft.com/office/officeart/2005/8/layout/hierarchy4"/>
    <dgm:cxn modelId="{91630CA0-A0FE-4C89-91C1-FC4A3A7EED78}" srcId="{C0E6A64D-8C6B-4F24-80B1-EE1252FCE31D}" destId="{5F7E2B81-FCF3-46ED-B0AC-69E5EE0A4D96}" srcOrd="0" destOrd="0" parTransId="{47478A61-A2A2-4E57-BAAE-227284ABBDC6}" sibTransId="{02592517-79AE-41AF-932D-55D289BE2038}"/>
    <dgm:cxn modelId="{D55D951D-7303-4354-B2DA-6B8C16661EC9}" type="presParOf" srcId="{288C3C49-960C-4782-AD08-54D7A9AD7197}" destId="{32B55FA2-E000-4D5D-9D93-049AEFB9DFE4}" srcOrd="0" destOrd="0" presId="urn:microsoft.com/office/officeart/2005/8/layout/hierarchy4"/>
    <dgm:cxn modelId="{8BA6B1AD-5837-4246-B4BC-3375F2AE4D79}" type="presParOf" srcId="{32B55FA2-E000-4D5D-9D93-049AEFB9DFE4}" destId="{0E4EE5E2-4A59-453B-96AF-A793F193696F}" srcOrd="0" destOrd="0" presId="urn:microsoft.com/office/officeart/2005/8/layout/hierarchy4"/>
    <dgm:cxn modelId="{1600A45B-D789-4F24-8306-E25AADDC1CFE}" type="presParOf" srcId="{32B55FA2-E000-4D5D-9D93-049AEFB9DFE4}" destId="{645CD076-00DB-4E59-B1D7-FF6962B3E5B3}" srcOrd="1" destOrd="0" presId="urn:microsoft.com/office/officeart/2005/8/layout/hierarchy4"/>
    <dgm:cxn modelId="{D98E1DD3-50CA-4EB6-A77E-B892FA9AD0D5}" type="presParOf" srcId="{32B55FA2-E000-4D5D-9D93-049AEFB9DFE4}" destId="{82CE79A8-8F25-41B2-8DE0-CD2F8A62DFCA}" srcOrd="2" destOrd="0" presId="urn:microsoft.com/office/officeart/2005/8/layout/hierarchy4"/>
    <dgm:cxn modelId="{974547F6-07BF-4DF9-8A56-38E5FACA8298}" type="presParOf" srcId="{82CE79A8-8F25-41B2-8DE0-CD2F8A62DFCA}" destId="{36DCA127-254C-409D-998C-99976794735D}" srcOrd="0" destOrd="0" presId="urn:microsoft.com/office/officeart/2005/8/layout/hierarchy4"/>
    <dgm:cxn modelId="{B7CB275B-4A65-48D6-B211-822F392F7138}" type="presParOf" srcId="{36DCA127-254C-409D-998C-99976794735D}" destId="{C36A36F3-FE47-4D09-A40C-3E19994339F4}" srcOrd="0" destOrd="0" presId="urn:microsoft.com/office/officeart/2005/8/layout/hierarchy4"/>
    <dgm:cxn modelId="{C6DEB026-FCB7-4368-A800-0BFA2D303D2A}" type="presParOf" srcId="{36DCA127-254C-409D-998C-99976794735D}" destId="{254E95E3-6057-42EC-946F-9D3FE2D381B7}" srcOrd="1" destOrd="0" presId="urn:microsoft.com/office/officeart/2005/8/layout/hierarchy4"/>
    <dgm:cxn modelId="{8739839E-4169-4F4E-A4E5-20CA4933574A}" type="presParOf" srcId="{36DCA127-254C-409D-998C-99976794735D}" destId="{5B643015-A7AA-47CD-8858-45DDE48DF922}" srcOrd="2" destOrd="0" presId="urn:microsoft.com/office/officeart/2005/8/layout/hierarchy4"/>
    <dgm:cxn modelId="{D0733D7D-6296-477F-9645-E4148C849A93}" type="presParOf" srcId="{5B643015-A7AA-47CD-8858-45DDE48DF922}" destId="{69EB774A-E9B1-44D2-96FE-9B761BF6A21D}" srcOrd="0" destOrd="0" presId="urn:microsoft.com/office/officeart/2005/8/layout/hierarchy4"/>
    <dgm:cxn modelId="{AF2DD6C1-0A60-41BB-B89B-6C040B62B27C}" type="presParOf" srcId="{69EB774A-E9B1-44D2-96FE-9B761BF6A21D}" destId="{DDE0CF52-DB7B-4036-9B34-CA6704AFD46B}" srcOrd="0" destOrd="0" presId="urn:microsoft.com/office/officeart/2005/8/layout/hierarchy4"/>
    <dgm:cxn modelId="{24D0EBCD-5168-44D8-B681-EBA2C8842D8A}" type="presParOf" srcId="{69EB774A-E9B1-44D2-96FE-9B761BF6A21D}" destId="{FB9B76B8-7CD5-486E-888C-468CAB5E87F9}" srcOrd="1" destOrd="0" presId="urn:microsoft.com/office/officeart/2005/8/layout/hierarchy4"/>
    <dgm:cxn modelId="{54E5D987-CC2A-4F8D-A44A-D8A691B4C90C}" type="presParOf" srcId="{5B643015-A7AA-47CD-8858-45DDE48DF922}" destId="{EE3BF3EA-F69F-43BB-9F05-220B9E976D74}" srcOrd="1" destOrd="0" presId="urn:microsoft.com/office/officeart/2005/8/layout/hierarchy4"/>
    <dgm:cxn modelId="{C85FEDD8-7B82-48D6-A344-55FE6E687724}" type="presParOf" srcId="{5B643015-A7AA-47CD-8858-45DDE48DF922}" destId="{CDAD4CD3-B476-45A1-9842-A624CB961DF9}" srcOrd="2" destOrd="0" presId="urn:microsoft.com/office/officeart/2005/8/layout/hierarchy4"/>
    <dgm:cxn modelId="{C8284C9D-9BFE-4291-AAF1-8EA037FF4980}" type="presParOf" srcId="{CDAD4CD3-B476-45A1-9842-A624CB961DF9}" destId="{08994C39-FF2E-4BD3-B912-9EBE8A93EF90}" srcOrd="0" destOrd="0" presId="urn:microsoft.com/office/officeart/2005/8/layout/hierarchy4"/>
    <dgm:cxn modelId="{CE208A3D-D5CE-4243-BBB2-95711002D041}" type="presParOf" srcId="{CDAD4CD3-B476-45A1-9842-A624CB961DF9}" destId="{85DFD7CE-4E25-4890-80AA-8E53652C3C39}" srcOrd="1" destOrd="0" presId="urn:microsoft.com/office/officeart/2005/8/layout/hierarchy4"/>
    <dgm:cxn modelId="{8C47392A-07C1-49B5-A61D-DF3FFD29D1A5}" type="presParOf" srcId="{82CE79A8-8F25-41B2-8DE0-CD2F8A62DFCA}" destId="{E1D00D99-492A-4FC9-9868-E8961A28DE7D}" srcOrd="1" destOrd="0" presId="urn:microsoft.com/office/officeart/2005/8/layout/hierarchy4"/>
    <dgm:cxn modelId="{7C484FE0-6742-431A-BE8A-F90EB9CBE6E3}" type="presParOf" srcId="{82CE79A8-8F25-41B2-8DE0-CD2F8A62DFCA}" destId="{469F3A17-993D-47AD-B772-8CE8BD006EA5}" srcOrd="2" destOrd="0" presId="urn:microsoft.com/office/officeart/2005/8/layout/hierarchy4"/>
    <dgm:cxn modelId="{0B726D46-5B49-47F7-BC40-5E89ADDC97CF}" type="presParOf" srcId="{469F3A17-993D-47AD-B772-8CE8BD006EA5}" destId="{2086C39A-93B8-434B-AEE5-2F479C992F84}" srcOrd="0" destOrd="0" presId="urn:microsoft.com/office/officeart/2005/8/layout/hierarchy4"/>
    <dgm:cxn modelId="{3D49129A-2333-46BF-BAB6-8C91DC0D7711}" type="presParOf" srcId="{469F3A17-993D-47AD-B772-8CE8BD006EA5}" destId="{3634CDFC-7EF5-4734-9D4D-A2F4B1069DE0}" srcOrd="1" destOrd="0" presId="urn:microsoft.com/office/officeart/2005/8/layout/hierarchy4"/>
    <dgm:cxn modelId="{48F4EF1A-298A-4440-A922-CCC74AC46CAE}" type="presParOf" srcId="{82CE79A8-8F25-41B2-8DE0-CD2F8A62DFCA}" destId="{CDE31ACA-743B-4667-A282-9EF4EEE38BCA}" srcOrd="3" destOrd="0" presId="urn:microsoft.com/office/officeart/2005/8/layout/hierarchy4"/>
    <dgm:cxn modelId="{EC827FFC-DB5A-4A1E-B7ED-CB01842D1A74}" type="presParOf" srcId="{82CE79A8-8F25-41B2-8DE0-CD2F8A62DFCA}" destId="{C3E9004A-6121-4FC8-84F4-C6C303CBE784}" srcOrd="4" destOrd="0" presId="urn:microsoft.com/office/officeart/2005/8/layout/hierarchy4"/>
    <dgm:cxn modelId="{98A090E8-3045-4493-880A-3F837DA534FC}" type="presParOf" srcId="{C3E9004A-6121-4FC8-84F4-C6C303CBE784}" destId="{88446D7E-137F-4184-BC5E-A545C829782F}" srcOrd="0" destOrd="0" presId="urn:microsoft.com/office/officeart/2005/8/layout/hierarchy4"/>
    <dgm:cxn modelId="{0C0657FD-AD26-49A6-B95C-8FFF6C7C4B39}" type="presParOf" srcId="{C3E9004A-6121-4FC8-84F4-C6C303CBE784}" destId="{FA87C19C-44F5-4667-8641-D7AC01AB4104}" srcOrd="1" destOrd="0" presId="urn:microsoft.com/office/officeart/2005/8/layout/hierarchy4"/>
    <dgm:cxn modelId="{B9DFC402-27E5-4097-9D49-F01F3C58D415}" type="presParOf" srcId="{82CE79A8-8F25-41B2-8DE0-CD2F8A62DFCA}" destId="{CAEE6107-6A2C-42C7-9DD6-8F0CFDA7BF40}" srcOrd="5" destOrd="0" presId="urn:microsoft.com/office/officeart/2005/8/layout/hierarchy4"/>
    <dgm:cxn modelId="{D391A36D-2C72-436F-BB1F-FE1175F6F660}" type="presParOf" srcId="{82CE79A8-8F25-41B2-8DE0-CD2F8A62DFCA}" destId="{062C79B2-F40A-45CC-B835-821E0CCBFF6E}" srcOrd="6" destOrd="0" presId="urn:microsoft.com/office/officeart/2005/8/layout/hierarchy4"/>
    <dgm:cxn modelId="{57DA3CCC-4F5C-4A14-A86A-C6A569C4F4B5}" type="presParOf" srcId="{062C79B2-F40A-45CC-B835-821E0CCBFF6E}" destId="{060DC2BA-7DE6-4158-A317-7CF157024E51}" srcOrd="0" destOrd="0" presId="urn:microsoft.com/office/officeart/2005/8/layout/hierarchy4"/>
    <dgm:cxn modelId="{C77810FF-B17A-4CF1-B4D9-D9D41B6A9876}" type="presParOf" srcId="{062C79B2-F40A-45CC-B835-821E0CCBFF6E}" destId="{4484BF92-3FF4-4202-BDD7-352E667BD13B}" srcOrd="1" destOrd="0" presId="urn:microsoft.com/office/officeart/2005/8/layout/hierarchy4"/>
    <dgm:cxn modelId="{2EEBC5A5-84D8-40E2-BA39-A6B3CA55B839}" type="presParOf" srcId="{062C79B2-F40A-45CC-B835-821E0CCBFF6E}" destId="{ED569D9B-D3AD-428C-94C0-4FD58119C328}" srcOrd="2" destOrd="0" presId="urn:microsoft.com/office/officeart/2005/8/layout/hierarchy4"/>
    <dgm:cxn modelId="{9673D38D-E2FE-4DAB-BB68-8678E0622C72}" type="presParOf" srcId="{ED569D9B-D3AD-428C-94C0-4FD58119C328}" destId="{0A6F4B84-55E7-4643-B05B-8D4558A17C46}" srcOrd="0" destOrd="0" presId="urn:microsoft.com/office/officeart/2005/8/layout/hierarchy4"/>
    <dgm:cxn modelId="{47431F55-158E-49F2-BDEE-997827D369B3}" type="presParOf" srcId="{0A6F4B84-55E7-4643-B05B-8D4558A17C46}" destId="{426234C0-B118-4E26-B613-377F30A5DB50}" srcOrd="0" destOrd="0" presId="urn:microsoft.com/office/officeart/2005/8/layout/hierarchy4"/>
    <dgm:cxn modelId="{5A80A82A-9E02-4475-874D-7880EAF7C78B}" type="presParOf" srcId="{0A6F4B84-55E7-4643-B05B-8D4558A17C46}" destId="{58BFA8F6-239B-4EA3-84D7-5BBA7ECE2945}" srcOrd="1" destOrd="0" presId="urn:microsoft.com/office/officeart/2005/8/layout/hierarchy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1438" y="0"/>
            <a:ext cx="29702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8850" y="739775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89475"/>
            <a:ext cx="5481638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5775"/>
            <a:ext cx="29702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1438" y="9375775"/>
            <a:ext cx="29702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D69F535-7117-42F9-A8F2-5A64ED741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50813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3AA2E9-F980-4C15-AD92-F3503E34C87F}" type="slidenum">
              <a:rPr lang="ru-RU"/>
              <a:pPr/>
              <a:t>9</a:t>
            </a:fld>
            <a:endParaRPr lang="ru-RU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5C22A-FD30-408D-9DD8-94694E2B8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40E89-9452-40B4-AA03-246728E02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5E5A5-2F7B-4262-B084-6C37F8E39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503C0-BD3E-4592-A6D9-6A6E805C3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8E23D-F57F-42D4-AC56-CE9477ED7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A7B62-4F06-41BF-A088-EC7848694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EAC9A-CB91-46C0-9EC3-0B835EC26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45563-83D0-4AA1-9B88-1AC01D15A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18C91-F66C-4EF4-B7F8-6C910E9EF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A4908-A04F-4CB6-BF8C-AF5797BC9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465A0-8571-4F9A-930D-C014390BE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A5D9B0F3-D1E5-4AC7-9C63-3BF0EB995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sch69.narod.ru/mod/2/6504/desc_5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69.narod.ru/mod/2/6504/desc_8.html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sch69.narod.ru/mod/2/6504/desc_7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ru.wikipedia.org/wiki/%D0%A4%D0%B0%D0%B9%D0%BB:Sukhoi_Su-30_infligh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bmarina.org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60648"/>
            <a:ext cx="8858312" cy="6240186"/>
          </a:xfrm>
          <a:gradFill>
            <a:gsLst>
              <a:gs pos="0">
                <a:srgbClr val="00B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Организационная структура Вооружённых сил. </a:t>
            </a:r>
            <a:b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Виды Вооружённых сил. </a:t>
            </a:r>
            <a:b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Рода войск. </a:t>
            </a:r>
            <a:b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История их создания и предназначение.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/>
            </a:r>
            <a:b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ookman Old Style" pitchFamily="18" charset="0"/>
              </a:rPr>
            </a:br>
            <a:r>
              <a:rPr lang="ru-RU" sz="3600" dirty="0" smtClean="0">
                <a:latin typeface="Bookman Old Style" pitchFamily="18" charset="0"/>
              </a:rPr>
              <a:t/>
            </a:r>
            <a:br>
              <a:rPr lang="ru-RU" sz="3600" dirty="0" smtClean="0">
                <a:latin typeface="Bookman Old Style" pitchFamily="18" charset="0"/>
              </a:rPr>
            </a:br>
            <a:r>
              <a:rPr lang="ru-RU" sz="3600" dirty="0" smtClean="0">
                <a:latin typeface="Bookman Old Style" pitchFamily="18" charset="0"/>
              </a:rPr>
              <a:t/>
            </a:r>
            <a:br>
              <a:rPr lang="ru-RU" sz="3600" dirty="0" smtClean="0">
                <a:latin typeface="Bookman Old Style" pitchFamily="18" charset="0"/>
              </a:rPr>
            </a:br>
            <a:r>
              <a:rPr lang="ru-RU" sz="3600" dirty="0" smtClean="0">
                <a:latin typeface="Bookman Old Style" pitchFamily="18" charset="0"/>
              </a:rPr>
              <a:t/>
            </a:r>
            <a:br>
              <a:rPr lang="ru-RU" sz="3600" dirty="0" smtClean="0">
                <a:latin typeface="Bookman Old Style" pitchFamily="18" charset="0"/>
              </a:rPr>
            </a:br>
            <a:r>
              <a:rPr lang="ru-RU" sz="3600" dirty="0" smtClean="0">
                <a:latin typeface="Bookman Old Style" pitchFamily="18" charset="0"/>
              </a:rPr>
              <a:t/>
            </a:r>
            <a:br>
              <a:rPr lang="ru-RU" sz="3600" dirty="0" smtClean="0">
                <a:latin typeface="Bookman Old Style" pitchFamily="18" charset="0"/>
              </a:rPr>
            </a:br>
            <a:endParaRPr lang="ru-RU" sz="3600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14290"/>
            <a:ext cx="8858312" cy="35719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9" descr="Военный геральдический знак - эмблема Вооруженных сил Российской Феде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143380"/>
            <a:ext cx="35814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latin typeface="Corbel" pitchFamily="34" charset="0"/>
              </a:rPr>
              <a:t>Мотострелковые войска</a:t>
            </a: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0" y="3581400"/>
            <a:ext cx="9144000" cy="3276600"/>
          </a:xfrm>
          <a:solidFill>
            <a:srgbClr val="FFC000"/>
          </a:solidFill>
          <a:ln>
            <a:solidFill>
              <a:srgbClr val="C00000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latin typeface="Corbel" pitchFamily="34" charset="0"/>
              </a:rPr>
              <a:t>МОТОСТРЕЛКОВЫЕ ВОЙСКА</a:t>
            </a:r>
            <a:r>
              <a:rPr lang="ru-RU" sz="2400" dirty="0" smtClean="0">
                <a:latin typeface="Corbel" pitchFamily="34" charset="0"/>
              </a:rPr>
              <a:t>,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latin typeface="Corbel" pitchFamily="34" charset="0"/>
              </a:rPr>
              <a:t>самый многочисленный род Сухопутных войск (с 1963 г.). Мотострелковые войска</a:t>
            </a:r>
            <a:r>
              <a:rPr lang="ru-RU" sz="2400" dirty="0" smtClean="0">
                <a:latin typeface="Corbel" pitchFamily="34" charset="0"/>
              </a:rPr>
              <a:t> </a:t>
            </a:r>
            <a:r>
              <a:rPr lang="ru-RU" sz="2400" b="1" dirty="0" smtClean="0">
                <a:latin typeface="Corbel" pitchFamily="34" charset="0"/>
              </a:rPr>
              <a:t>сохранили лучшие традиции российской и советской пехоты, которая именовалась "царицей полей". Состоят из мотострелковых соединений, частей и подразделений, в которые входят мотострелковые, артиллерийские, танковые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latin typeface="Corbel" pitchFamily="34" charset="0"/>
              </a:rPr>
              <a:t> и другие части и подразделения.</a:t>
            </a:r>
          </a:p>
          <a:p>
            <a:pPr eaLnBrk="1" hangingPunct="1">
              <a:lnSpc>
                <a:spcPct val="90000"/>
              </a:lnSpc>
            </a:pPr>
            <a:endParaRPr lang="ru-RU" sz="2400" dirty="0" smtClean="0"/>
          </a:p>
        </p:txBody>
      </p:sp>
      <p:pic>
        <p:nvPicPr>
          <p:cNvPr id="6148" name="Picture 10" descr="Нашивка мотострелковых войс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295400"/>
            <a:ext cx="23431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1" descr="pic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676400"/>
            <a:ext cx="24384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50" name="Picture 15" descr="image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1752600"/>
            <a:ext cx="29718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66FFFF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Corbel" pitchFamily="34" charset="0"/>
              </a:rPr>
              <a:t>ТАНКОВЫЕ ВОЙСКА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724150"/>
            <a:ext cx="8915400" cy="3981450"/>
          </a:xfr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000" b="1" dirty="0" smtClean="0"/>
          </a:p>
          <a:p>
            <a:pPr algn="ctr" eaLnBrk="1" hangingPunct="1">
              <a:lnSpc>
                <a:spcPct val="80000"/>
              </a:lnSpc>
            </a:pPr>
            <a:r>
              <a:rPr lang="ru-RU" sz="2200" b="1" dirty="0" smtClean="0">
                <a:latin typeface="Corbel" pitchFamily="34" charset="0"/>
              </a:rPr>
              <a:t>ТАНКОВЫЕ ВОЙСКА, род сухопутных войск. Они состоят из танковых, мотострелковых (механизированных, мотопехотных), ракетных, артиллерийских и других подразделений и частей. </a:t>
            </a:r>
            <a:r>
              <a:rPr lang="ru-RU" sz="2200" b="1" dirty="0" smtClean="0">
                <a:latin typeface="Corbel" pitchFamily="34" charset="0"/>
                <a:hlinkClick r:id="rId2"/>
              </a:rPr>
              <a:t> </a:t>
            </a:r>
            <a:r>
              <a:rPr lang="ru-RU" sz="2200" b="1" dirty="0" smtClean="0">
                <a:latin typeface="Corbel" pitchFamily="34" charset="0"/>
              </a:rPr>
              <a:t> Это основная ударная сила Сухопутных войск. </a:t>
            </a:r>
            <a:endParaRPr lang="en-US" sz="2200" b="1" dirty="0" smtClean="0">
              <a:latin typeface="Corbel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Они оснащены танками (Т-72, Т-80, Т-90), самоходной артиллерией ("Гиацинт", "Мста"), ракетным оружием и др. Танковые войска характеризуются высокой манёвренностью и повышенной устойчивостью к воздействию ядерного оружия. </a:t>
            </a:r>
            <a:endParaRPr lang="en-US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2200" b="1" dirty="0" smtClean="0">
                <a:latin typeface="Corbel" pitchFamily="34" charset="0"/>
              </a:rPr>
              <a:t>Современные танковые войска способны совершать стремительные марши на большие расстояния, прорывать оборону и в высоком темпе развивать наступление, с ходу преодолевать водные преграды в брод и на переправочных средствах. </a:t>
            </a:r>
          </a:p>
        </p:txBody>
      </p:sp>
      <p:pic>
        <p:nvPicPr>
          <p:cNvPr id="7172" name="Picture 7" descr="Нашивка танковых войс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066800"/>
            <a:ext cx="17335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8" descr="pic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247775"/>
            <a:ext cx="2286000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174" name="Picture 9" descr="pic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273175"/>
            <a:ext cx="2667000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773362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latin typeface="Corbel" pitchFamily="34" charset="0"/>
              </a:rPr>
              <a:t>РАКЕТНЫЕ ВОЙСКА И АРТИЛЛЕР</a:t>
            </a:r>
            <a:r>
              <a:rPr lang="ru-RU" sz="3200" b="1" dirty="0" smtClean="0"/>
              <a:t>ИЯ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599" y="2514600"/>
            <a:ext cx="8677275" cy="4114800"/>
          </a:xfr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000" b="1" dirty="0" smtClean="0"/>
          </a:p>
          <a:p>
            <a:pPr algn="just" eaLnBrk="1" hangingPunct="1">
              <a:lnSpc>
                <a:spcPct val="80000"/>
              </a:lnSpc>
            </a:pPr>
            <a:r>
              <a:rPr lang="ru-RU" sz="2800" b="1" dirty="0" smtClean="0">
                <a:latin typeface="Corbel" pitchFamily="34" charset="0"/>
              </a:rPr>
              <a:t>РАКЕТНЫЕ ВОЙСКА И АРТИЛЛЕРИЯ</a:t>
            </a:r>
            <a:r>
              <a:rPr lang="ru-RU" sz="2800" dirty="0" smtClean="0">
                <a:latin typeface="Corbel" pitchFamily="34" charset="0"/>
              </a:rPr>
              <a:t>, </a:t>
            </a:r>
            <a:r>
              <a:rPr lang="ru-RU" sz="2800" b="1" dirty="0" smtClean="0">
                <a:latin typeface="Corbel" pitchFamily="34" charset="0"/>
              </a:rPr>
              <a:t>род Сухопутных войск, созданный в начале 60-х гг. в Вооруженных Силах СССР для ядерного и огневого поражения противника.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Ракетные войска и артиллерия как род войск сохранены в Вооруженных Силах Российской Федерации. В настоящее время на вооружении ракетных войск и артиллерии стоят реактивные системы залпового огня "Град", "Смерч", "Ураган", артиллеристские орудия Д-30 и другое вооружение. </a:t>
            </a:r>
          </a:p>
        </p:txBody>
      </p:sp>
      <p:pic>
        <p:nvPicPr>
          <p:cNvPr id="8196" name="Picture 5" descr="Нашивка ракетных войск и артиллер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0"/>
            <a:ext cx="18097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3" descr="ракетные войс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0"/>
            <a:ext cx="21240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5" descr="ракетные войс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0"/>
            <a:ext cx="21240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3025"/>
            <a:ext cx="8229600" cy="74613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ru-RU" sz="2800" b="1" dirty="0" smtClean="0">
                <a:latin typeface="Corbel" pitchFamily="34" charset="0"/>
              </a:rPr>
              <a:t>ВОЙСКА ПРОТИВОВОЗДУШНОЙ ОБОРОНЫ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09800"/>
            <a:ext cx="8763000" cy="4419600"/>
          </a:xfr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2800" b="1" dirty="0" smtClean="0">
                <a:latin typeface="Corbel" pitchFamily="34" charset="0"/>
              </a:rPr>
              <a:t>Противовоздушная оборона Сухопутных войск представляет собой комплекс боевых действий различных сил и средств ПВО, состоящих на вооружении частей и подразделений сухопутных войск. </a:t>
            </a:r>
            <a:endParaRPr lang="en-US" sz="2800" b="1" dirty="0" smtClean="0">
              <a:latin typeface="Corbel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en-US" sz="2800" b="1" dirty="0" smtClean="0">
              <a:latin typeface="Corbel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Corbel" pitchFamily="34" charset="0"/>
              </a:rPr>
              <a:t>Противовоздушная оборона Сухопутных войск организуется с целью нанести поражение средствам воздушного нападения противника, отражения ударов его авиации и ракет по войскам и тыловым объектам, а также воспрещения ведения воздушной разведки. </a:t>
            </a:r>
            <a:endParaRPr lang="en-US" sz="2800" b="1" dirty="0" smtClean="0">
              <a:solidFill>
                <a:srgbClr val="FF0000"/>
              </a:solidFill>
              <a:latin typeface="Corbel" pitchFamily="34" charset="0"/>
            </a:endParaRPr>
          </a:p>
          <a:p>
            <a:pPr algn="just" eaLnBrk="1" hangingPunct="1">
              <a:lnSpc>
                <a:spcPct val="80000"/>
              </a:lnSpc>
              <a:buNone/>
            </a:pPr>
            <a:endParaRPr lang="en-US" sz="2400" dirty="0" smtClean="0">
              <a:latin typeface="Arial Black" pitchFamily="34" charset="0"/>
            </a:endParaRPr>
          </a:p>
        </p:txBody>
      </p:sp>
      <p:pic>
        <p:nvPicPr>
          <p:cNvPr id="9220" name="Picture 5" descr="Нашивка войск противовоздушной обороны (ПВ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52400"/>
            <a:ext cx="18859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8" descr="pic1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52400"/>
            <a:ext cx="2435225" cy="13890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222" name="Picture 10" descr="pic1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152400"/>
            <a:ext cx="2743200" cy="144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1752600"/>
            <a:ext cx="7772400" cy="838200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Corbel" pitchFamily="34" charset="0"/>
              </a:rPr>
              <a:t>СПЕЦИАЛЬНЫЕ  ВОЙСКА</a:t>
            </a:r>
          </a:p>
        </p:txBody>
      </p:sp>
      <p:pic>
        <p:nvPicPr>
          <p:cNvPr id="11268" name="Picture 6" descr="spec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524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СУХОПУТНЫЕ ВОЙС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0"/>
            <a:ext cx="21240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8" descr="СУХОПУТНЫЕ ВОЙС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0"/>
            <a:ext cx="21240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2428868"/>
            <a:ext cx="8610600" cy="42005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РАЗВЕДКИ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;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СВЯЗИ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;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РАДИАЦИОННОЙ, ХИМИЧЕСКОЙ И БИОЛОГИЧЕСКОЙ ЗАЩИТЫ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;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ИНЖЕНЕРНЫЕ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;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РАДИОТЕХНИЧЕСКИЕ ЧАСТИ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;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ТОПОГЕОДЕЗИЧЕСКИЕ ПОДРАЗДЕЛЕНИЯ.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144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latin typeface="Corbel" pitchFamily="34" charset="0"/>
              </a:rPr>
              <a:t>ВОЗДУШНО-КОСМИЧЕСКИЕ СИЛЫ</a:t>
            </a:r>
          </a:p>
        </p:txBody>
      </p:sp>
      <p:pic>
        <p:nvPicPr>
          <p:cNvPr id="18435" name="Picture 5" descr="ВВ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28600"/>
            <a:ext cx="21240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1" descr="ma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429000"/>
            <a:ext cx="56388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7166"/>
            <a:ext cx="8858312" cy="607223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ru-RU" sz="3400" b="1" dirty="0" smtClean="0">
                <a:latin typeface="Corbel" pitchFamily="34" charset="0"/>
              </a:rPr>
              <a:t>Воздушно-космические силы (ВКС) образованы  </a:t>
            </a:r>
            <a:r>
              <a:rPr lang="ru-RU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 2015 году  </a:t>
            </a:r>
            <a:r>
              <a:rPr lang="ru-RU" sz="3400" b="1" dirty="0" smtClean="0">
                <a:latin typeface="Corbel" pitchFamily="34" charset="0"/>
              </a:rPr>
              <a:t>на основе слияния  </a:t>
            </a:r>
            <a:r>
              <a:rPr lang="ru-RU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Военно-воздушных сил России и войск воздушно-космической обороны</a:t>
            </a:r>
            <a:r>
              <a:rPr lang="ru-RU" sz="3400" dirty="0" smtClean="0">
                <a:latin typeface="Corbel" pitchFamily="34" charset="0"/>
              </a:rPr>
              <a:t>.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ВКС включают в себя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:</a:t>
            </a:r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r>
              <a:rPr lang="ru-RU" sz="3400" b="1" dirty="0" smtClean="0">
                <a:latin typeface="Corbel" pitchFamily="34" charset="0"/>
              </a:rPr>
              <a:t>Военно-воздушные силы</a:t>
            </a:r>
            <a:r>
              <a:rPr lang="en-US" sz="3400" b="1" dirty="0" smtClean="0">
                <a:latin typeface="Corbel" pitchFamily="34" charset="0"/>
              </a:rPr>
              <a:t>;</a:t>
            </a:r>
            <a:endParaRPr lang="ru-RU" sz="3400" b="1" dirty="0" smtClean="0">
              <a:latin typeface="Corbel" pitchFamily="34" charset="0"/>
            </a:endParaRPr>
          </a:p>
          <a:p>
            <a:r>
              <a:rPr lang="ru-RU" sz="3400" b="1" dirty="0" smtClean="0">
                <a:latin typeface="Corbel" pitchFamily="34" charset="0"/>
              </a:rPr>
              <a:t>Космические войска</a:t>
            </a:r>
            <a:r>
              <a:rPr lang="en-US" sz="3400" b="1" dirty="0" smtClean="0">
                <a:latin typeface="Corbel" pitchFamily="34" charset="0"/>
              </a:rPr>
              <a:t>;</a:t>
            </a:r>
            <a:endParaRPr lang="ru-RU" sz="3400" b="1" dirty="0" smtClean="0">
              <a:latin typeface="Corbel" pitchFamily="34" charset="0"/>
            </a:endParaRPr>
          </a:p>
          <a:p>
            <a:pPr algn="just"/>
            <a:r>
              <a:rPr lang="ru-RU" sz="3400" b="1" dirty="0" smtClean="0">
                <a:latin typeface="Corbel" pitchFamily="34" charset="0"/>
              </a:rPr>
              <a:t>Войска противовоздушной обороны (ПВО) и противоракетной обороны (ПРО).</a:t>
            </a:r>
            <a:endParaRPr lang="ru-RU" sz="3400" b="1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0"/>
            <a:ext cx="8858312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Основные задачи ВКС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:</a:t>
            </a:r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наблюдение за космическими объектами</a:t>
            </a:r>
            <a:r>
              <a:rPr lang="ru-RU" sz="2400" dirty="0" smtClean="0">
                <a:latin typeface="Corbel" pitchFamily="34" charset="0"/>
              </a:rPr>
              <a:t>, </a:t>
            </a:r>
            <a:r>
              <a:rPr lang="ru-RU" sz="2400" b="1" dirty="0" smtClean="0">
                <a:latin typeface="Corbel" pitchFamily="34" charset="0"/>
              </a:rPr>
              <a:t>выявление угроз в космосе и из космоса, при необходимости – отражение этих угроз</a:t>
            </a:r>
            <a:r>
              <a:rPr lang="en-US" sz="2400" b="1" dirty="0" smtClean="0">
                <a:latin typeface="Corbel" pitchFamily="34" charset="0"/>
              </a:rPr>
              <a:t>;</a:t>
            </a:r>
            <a:endParaRPr lang="ru-RU" sz="2400" b="1" dirty="0" smtClean="0">
              <a:latin typeface="Corbel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400" b="1" dirty="0" smtClean="0">
                <a:latin typeface="Corbel" pitchFamily="34" charset="0"/>
              </a:rPr>
              <a:t>поддержание  в необходимом  составе и оптимальной готовности к применению спутников военного и двойного назначения, средств их запуска и управления</a:t>
            </a:r>
            <a:r>
              <a:rPr lang="en-US" sz="2400" b="1" dirty="0" smtClean="0">
                <a:latin typeface="Corbel" pitchFamily="34" charset="0"/>
              </a:rPr>
              <a:t>;</a:t>
            </a:r>
            <a:endParaRPr lang="ru-RU" sz="2400" b="1" dirty="0" smtClean="0">
              <a:latin typeface="Corbel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400" b="1" dirty="0" smtClean="0">
                <a:latin typeface="Corbel" pitchFamily="34" charset="0"/>
              </a:rPr>
              <a:t>защита от средств воздушно-космического нападения противника важных государственных, военных и экономических объектов</a:t>
            </a:r>
            <a:r>
              <a:rPr lang="en-US" sz="2400" b="1" dirty="0" smtClean="0">
                <a:latin typeface="Corbel" pitchFamily="34" charset="0"/>
              </a:rPr>
              <a:t>;</a:t>
            </a:r>
            <a:endParaRPr lang="ru-RU" sz="2400" b="1" dirty="0" smtClean="0">
              <a:latin typeface="Corbel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400" b="1" dirty="0" smtClean="0">
                <a:latin typeface="Corbel" pitchFamily="34" charset="0"/>
              </a:rPr>
              <a:t> поражение и уничтожение объектов и войск противника с применением обычного и ядерного оружия.</a:t>
            </a:r>
          </a:p>
          <a:p>
            <a:pPr marL="0" indent="0" algn="just">
              <a:spcBef>
                <a:spcPts val="0"/>
              </a:spcBef>
            </a:pPr>
            <a:endParaRPr lang="ru-RU" sz="2400" b="1" dirty="0" smtClean="0">
              <a:latin typeface="Corbe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Corbel" pitchFamily="34" charset="0"/>
              </a:rPr>
              <a:t>     На вооружении ВКС состоят САМОЛЕТЫ, ГИДРОСАМОЛЕТЫ, ВЕРТОЛЕТЫ РАЗЛИЧНОГО ПРЕДНАЗНАЧЕНИЯ,  РАДИОЛОКАЦИОННЫЕ СТАНЦИИ И КОМПЛЕКСЫ,  ОПТИКО-ЭЛЕКТРОННЫЕ КОМПЛЕКСЫ, ЗЕНИТНЫЕ РАКЕТНЫЕ  СИСТЕМЫ, СИСТЕМЫ ПВО и пр.</a:t>
            </a:r>
            <a:endParaRPr lang="ru-RU" sz="2800" b="1" dirty="0" smtClean="0">
              <a:solidFill>
                <a:srgbClr val="FF0000"/>
              </a:solidFill>
              <a:latin typeface="Corbel" pitchFamily="34" charset="0"/>
            </a:endParaRPr>
          </a:p>
          <a:p>
            <a:pPr marL="0" indent="0" algn="just">
              <a:spcBef>
                <a:spcPts val="0"/>
              </a:spcBef>
            </a:pPr>
            <a:endParaRPr lang="ru-RU" sz="3400" b="1" dirty="0" smtClean="0">
              <a:latin typeface="Corbel" pitchFamily="34" charset="0"/>
            </a:endParaRPr>
          </a:p>
          <a:p>
            <a:pPr algn="just"/>
            <a:endParaRPr lang="ru-RU" sz="3400" b="1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0"/>
            <a:ext cx="8858312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buNone/>
            </a:pPr>
            <a:r>
              <a:rPr lang="ru-RU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ВВС</a:t>
            </a:r>
          </a:p>
          <a:p>
            <a:pPr>
              <a:buNone/>
            </a:pPr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>
              <a:buNone/>
            </a:pPr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>
              <a:buNone/>
            </a:pPr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>
              <a:buNone/>
            </a:pPr>
            <a:r>
              <a:rPr lang="ru-RU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Космические войска</a:t>
            </a:r>
          </a:p>
          <a:p>
            <a:pPr>
              <a:buNone/>
            </a:pPr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>
              <a:buNone/>
            </a:pPr>
            <a:r>
              <a:rPr lang="ru-RU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Войска ПВО</a:t>
            </a:r>
          </a:p>
          <a:p>
            <a:pPr>
              <a:buNone/>
            </a:pPr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>
              <a:buNone/>
            </a:pPr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>
              <a:buNone/>
            </a:pPr>
            <a:r>
              <a:rPr lang="ru-RU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Войска ПРО</a:t>
            </a:r>
            <a:endParaRPr lang="ru-RU" sz="2800" b="1" dirty="0" smtClean="0">
              <a:solidFill>
                <a:srgbClr val="FF0000"/>
              </a:solidFill>
              <a:latin typeface="Corbel" pitchFamily="34" charset="0"/>
            </a:endParaRPr>
          </a:p>
          <a:p>
            <a:pPr marL="0" indent="0" algn="just">
              <a:spcBef>
                <a:spcPts val="0"/>
              </a:spcBef>
            </a:pPr>
            <a:endParaRPr lang="ru-RU" sz="3400" b="1" dirty="0" smtClean="0">
              <a:latin typeface="Corbel" pitchFamily="34" charset="0"/>
            </a:endParaRPr>
          </a:p>
          <a:p>
            <a:pPr algn="just"/>
            <a:endParaRPr lang="ru-RU" sz="3400" b="1" dirty="0">
              <a:latin typeface="Corbel" pitchFamily="34" charset="0"/>
            </a:endParaRPr>
          </a:p>
        </p:txBody>
      </p:sp>
      <p:pic>
        <p:nvPicPr>
          <p:cNvPr id="4" name="Рисунок 3" descr="http://upload.wikimedia.org/wikipedia/commons/thumb/d/d5/Sukhoi_Su-30_inflight.jpg/250px-Sukhoi_Su-30_inflight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14290"/>
            <a:ext cx="2571767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vpopokolenie.ru/images/content/istoria_soz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643050"/>
            <a:ext cx="3666043" cy="185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pbs.twimg.com/media/CXBUmJwWwAASXOg.jpg:mediu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3571876"/>
            <a:ext cx="2786042" cy="1852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www.arms-expo.ru/upload/iblock/dd3/dd380767cdaef5f58268f7b4494171f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4714884"/>
            <a:ext cx="3252774" cy="1909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1905000"/>
            <a:ext cx="7772400" cy="9144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chemeClr val="tx1"/>
                </a:solidFill>
                <a:latin typeface="Corbel" pitchFamily="34" charset="0"/>
              </a:rPr>
              <a:t>ВОЕННО – МОРСКОЙ  ФЛОТ</a:t>
            </a:r>
          </a:p>
        </p:txBody>
      </p:sp>
      <p:pic>
        <p:nvPicPr>
          <p:cNvPr id="25603" name="Picture 7" descr="Гербовая эмблема Военно-морского флота Р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28600"/>
            <a:ext cx="21431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9" descr="ma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048000"/>
            <a:ext cx="5867400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etImage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357290" y="6357958"/>
            <a:ext cx="7572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FF00"/>
                </a:solidFill>
              </a:rPr>
              <a:t>Александр </a:t>
            </a:r>
            <a:r>
              <a:rPr lang="en-US" sz="2000" b="1" i="1" dirty="0" smtClean="0">
                <a:solidFill>
                  <a:srgbClr val="FFFF00"/>
                </a:solidFill>
              </a:rPr>
              <a:t>III</a:t>
            </a:r>
            <a:r>
              <a:rPr lang="ru-RU" sz="2000" b="1" i="1" dirty="0" smtClean="0">
                <a:solidFill>
                  <a:srgbClr val="FFFF00"/>
                </a:solidFill>
              </a:rPr>
              <a:t>, российский император </a:t>
            </a:r>
            <a:r>
              <a:rPr lang="en-US" sz="2000" b="1" i="1" dirty="0" smtClean="0">
                <a:solidFill>
                  <a:srgbClr val="FFFF00"/>
                </a:solidFill>
              </a:rPr>
              <a:t>(1</a:t>
            </a:r>
            <a:r>
              <a:rPr lang="ru-RU" sz="2000" b="1" i="1" dirty="0" smtClean="0">
                <a:solidFill>
                  <a:srgbClr val="FFFF00"/>
                </a:solidFill>
              </a:rPr>
              <a:t>881-1894</a:t>
            </a:r>
            <a:r>
              <a:rPr lang="en-US" sz="2000" b="1" i="1" smtClean="0">
                <a:solidFill>
                  <a:srgbClr val="FFFF00"/>
                </a:solidFill>
              </a:rPr>
              <a:t>)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vsr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86314" y="3857628"/>
            <a:ext cx="2000264" cy="642943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Морская авиация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72330" y="3857628"/>
            <a:ext cx="1928826" cy="646331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Береговые войска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0298" y="3857628"/>
            <a:ext cx="2000264" cy="646331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Подводные силы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857628"/>
            <a:ext cx="2000264" cy="646331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Надводная сила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219200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Corbel" pitchFamily="34" charset="0"/>
              </a:rPr>
              <a:t>НАДВОДНЫЕ СИЛЫ ФЛОТА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86800" cy="4572000"/>
          </a:xfr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ru-RU" sz="2000" b="1" dirty="0" smtClean="0">
                <a:latin typeface="Corbel" pitchFamily="34" charset="0"/>
              </a:rPr>
              <a:t>СОВРЕМЕННЫЙ ФЛОТ ОБЛАДАЕТ ВЫСОКОЙ МОБИЛЬНОСТЬЮ КОРАБЛЕЙ И АВИАЦИОННЫХ ГРУППИРОВОК, АВТОНОМНОСТЬЮ И СПОСОБНОСТЬЮ ДЕЙСТВОВАТЬ В РАЗЛИЧНЫХ РАЙОНАХ МИРОВОГО ОКЕАНА.</a:t>
            </a:r>
          </a:p>
          <a:p>
            <a:pPr eaLnBrk="1" hangingPunct="1"/>
            <a:endParaRPr lang="ru-RU" sz="2000" b="1" dirty="0" smtClean="0">
              <a:latin typeface="Corbel" pitchFamily="34" charset="0"/>
            </a:endParaRPr>
          </a:p>
          <a:p>
            <a:pPr eaLnBrk="1" hangingPunct="1"/>
            <a:r>
              <a:rPr lang="ru-RU" sz="2000" b="1" dirty="0" smtClean="0">
                <a:latin typeface="Corbel" pitchFamily="34" charset="0"/>
              </a:rPr>
              <a:t>РОССИЙСКИЙ ФЛОТ ВМЕСТЕ С ДРУГИМИ ВИДАМИ ВООРУЖЕННЫХ СИЛ  ОБЕСПЕНЧИВАЕТ СДЕРЖИВАНИЕ ЛЮБОГО ПРОТИВНИКА ОТ РАЗВЯЗЫВАНИЯ ИМ АГРЕССИИ ПРОТИВ РОСИИ.</a:t>
            </a:r>
          </a:p>
          <a:p>
            <a:pPr eaLnBrk="1" hangingPunct="1"/>
            <a:endParaRPr lang="ru-RU" sz="2000" b="1" dirty="0" smtClean="0">
              <a:latin typeface="Corbel" pitchFamily="34" charset="0"/>
            </a:endParaRPr>
          </a:p>
          <a:p>
            <a:pPr algn="just" eaLnBrk="1" hangingPunct="1"/>
            <a:r>
              <a:rPr lang="ru-RU" b="1" dirty="0" smtClean="0">
                <a:solidFill>
                  <a:srgbClr val="FF0000"/>
                </a:solidFill>
                <a:latin typeface="Corbel" pitchFamily="34" charset="0"/>
              </a:rPr>
              <a:t>Включает  Северный, Тихоокеанский, Черноморский, Балтийский флоты.</a:t>
            </a:r>
          </a:p>
        </p:txBody>
      </p:sp>
      <p:pic>
        <p:nvPicPr>
          <p:cNvPr id="27652" name="Picture 5" descr="Военно-морской (Андреевский) флаг, флаг ВМФ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0"/>
            <a:ext cx="1905000" cy="12668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785926"/>
            <a:ext cx="8229600" cy="9144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latin typeface="Corbel" pitchFamily="34" charset="0"/>
              </a:rPr>
              <a:t>ПОДВОДНЫЕ  СИЛЫ ФЛОТА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857496"/>
            <a:ext cx="8610600" cy="3695704"/>
          </a:xfr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2000" b="1" dirty="0" smtClean="0">
                <a:latin typeface="Corbel" pitchFamily="34" charset="0"/>
              </a:rPr>
              <a:t>В СОСТАВЕ ВМФ РОСИИ ИМЕЕТСЯ ОКОЛО </a:t>
            </a:r>
            <a:r>
              <a:rPr lang="ru-RU" sz="2800" b="1" dirty="0" smtClean="0">
                <a:latin typeface="Corbel" pitchFamily="34" charset="0"/>
              </a:rPr>
              <a:t>100 </a:t>
            </a:r>
            <a:r>
              <a:rPr lang="ru-RU" sz="2000" b="1" dirty="0" smtClean="0">
                <a:latin typeface="Corbel" pitchFamily="34" charset="0"/>
              </a:rPr>
              <a:t>ПОДВОДНЫХ ЛОДОК, ВКЛЮЧАЯ СТРАТЕГИЧЕСКИЕ ПОДВОДНЫЕ РАКЕТОНОСЦЫ, МНОГОЦЕЛЕВЫЕ АТОМНЫЕ И ДИЗЕЛЬНЫЕ ПОДВОДНЫЕ ЛОДКИ.</a:t>
            </a:r>
          </a:p>
          <a:p>
            <a:pPr algn="just" eaLnBrk="1" hangingPunct="1">
              <a:lnSpc>
                <a:spcPct val="90000"/>
              </a:lnSpc>
            </a:pPr>
            <a:endParaRPr lang="ru-RU" sz="2000" b="1" dirty="0" smtClean="0">
              <a:latin typeface="Corbel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sz="2000" b="1" dirty="0" smtClean="0">
                <a:latin typeface="Corbel" pitchFamily="34" charset="0"/>
              </a:rPr>
              <a:t>РОССИЙСКИЙ ФЛОТ СВОИМ ПРИСУТСТВИЕМ В МИРОВОМ ОКЕАНЕ НЕ ТОЛЬКО ЗАЩИЩАЕТ НАЦИОНАЛЬНЫЕ ИНТЕРЕСЫ СТРАНЫ, НО И ВЫСТУПАЕТ В РОЛИ МИРОВОГО ДИПЛОМАТА.</a:t>
            </a:r>
          </a:p>
        </p:txBody>
      </p:sp>
      <p:pic>
        <p:nvPicPr>
          <p:cNvPr id="28676" name="Picture 11" descr="logo_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85728"/>
            <a:ext cx="3962400" cy="144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358246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Кроме того, в состав ВС РФ входят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Ракетные войска стратегического назначения (с 1960 г.)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Воздушно-десантные войска (ВДВ)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Тыл вооруженных Сил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Специальные войска (инженерные, войска связи, войска радиационной, химической и биологической защиты.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1077218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Параграф 1.2 (стр. 160 – 169), ответы на вопросы (стр. 169) - устно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214818"/>
          </a:xfrm>
          <a:solidFill>
            <a:srgbClr val="00602B"/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FFFF00"/>
                </a:solidFill>
              </a:rPr>
              <a:t>         </a:t>
            </a:r>
            <a:r>
              <a:rPr lang="ru-RU" sz="2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Вооружённые Силы Российской Федерации  (ВС России) 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государственная военная организация  Российской Федерации, предназначенная для отражения агрессии, направленной против Российской Федерации,  для вооружённой защиты  и неприкосновенности её территории, </a:t>
            </a:r>
            <a:b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также для выполнения задач в соответствии с международными договорами России.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6" name="Picture 2" descr="C:\Documents and Settings\Admin\Рабочий стол\82bc259d77abbc00ee5e74ba5d4bbb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143248"/>
            <a:ext cx="6705951" cy="3714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785794"/>
            <a:ext cx="8715436" cy="5786478"/>
          </a:xfrm>
          <a:solidFill>
            <a:schemeClr val="bg1">
              <a:lumMod val="65000"/>
            </a:schemeClr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cs typeface="Times New Roman" pitchFamily="18" charset="0"/>
              </a:rPr>
              <a:t>Руководство Вооруженными Силами осуществляет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Президент Российской Федерации</a:t>
            </a:r>
            <a:r>
              <a:rPr lang="ru-RU" sz="2200" b="1" dirty="0" smtClean="0">
                <a:solidFill>
                  <a:schemeClr val="tx1"/>
                </a:solidFill>
                <a:cs typeface="Times New Roman" pitchFamily="18" charset="0"/>
              </a:rPr>
              <a:t>, который, в соответствии с Конституцией, является Верховным Главнокомандующим </a:t>
            </a:r>
            <a:br>
              <a:rPr lang="ru-RU" sz="22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cs typeface="Times New Roman" pitchFamily="18" charset="0"/>
              </a:rPr>
              <a:t>Вооруженными Силами РФ.</a:t>
            </a:r>
            <a:br>
              <a:rPr lang="ru-RU" sz="22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cs typeface="Times New Roman" pitchFamily="18" charset="0"/>
              </a:rPr>
              <a:t>Президенту РФ предоставлено право в случае агрессии вводить на территории страны военное положение, право издавать приказы и директивы, обязательные для исполнения Вооруженными Силами РФ, другими войсками, воинскими формированиями и органами.</a:t>
            </a:r>
            <a:br>
              <a:rPr lang="ru-RU" sz="22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cs typeface="Times New Roman" pitchFamily="18" charset="0"/>
              </a:rPr>
              <a:t>На основании Конституции РФ  Президент РФ может вносить  в Совет Федерации обращение</a:t>
            </a: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</a:rPr>
              <a:t>о возможности использования Вооруженных Сил Российской Федерации за пределами территории РФ.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endParaRPr lang="ru-RU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14290"/>
            <a:ext cx="8858312" cy="428628"/>
          </a:xfrm>
          <a:solidFill>
            <a:srgbClr val="FF0000"/>
          </a:solidFill>
          <a:ln>
            <a:solidFill>
              <a:srgbClr val="FFFF00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smtClean="0">
                <a:latin typeface="Verdana" pitchFamily="34" charset="0"/>
              </a:rPr>
              <a:t>Управление Вооружёнными Силами</a:t>
            </a:r>
            <a:endParaRPr lang="ru-RU" sz="2400" b="1" dirty="0">
              <a:latin typeface="Verdana" pitchFamily="34" charset="0"/>
            </a:endParaRPr>
          </a:p>
        </p:txBody>
      </p:sp>
      <p:pic>
        <p:nvPicPr>
          <p:cNvPr id="3075" name="Picture 3" descr="C:\Documents and Settings\Admin\Рабочий стол\b_9ef02b85e9e533d2f81a5eae7351ec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5320267"/>
            <a:ext cx="2326314" cy="153773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500858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cs typeface="Times New Roman" pitchFamily="18" charset="0"/>
              </a:rPr>
              <a:t>Так,  </a:t>
            </a:r>
            <a:r>
              <a:rPr lang="ru-RU" sz="2400" b="1" u="sng" dirty="0" smtClean="0"/>
              <a:t>30 сентября 2015 года </a:t>
            </a:r>
            <a:r>
              <a:rPr lang="ru-RU" sz="2400" b="1" dirty="0" smtClean="0"/>
              <a:t>с официальной просьбой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/>
              <a:t> об оказании военной помощи к России обратился президент Сирии </a:t>
            </a:r>
            <a:r>
              <a:rPr lang="ru-RU" sz="2400" b="1" dirty="0" err="1" smtClean="0"/>
              <a:t>Башар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Асад</a:t>
            </a:r>
            <a:r>
              <a:rPr lang="ru-RU" sz="2400" b="1" dirty="0" smtClean="0"/>
              <a:t>.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/>
              <a:t>В тот же день Совет Федерации  дал  Президенту РФ Владимиру Путину согласие на использование Вооруженных Сил РФ на территории Сирийской Арабской Республики. При этом речь шла лишь о применении военно-воздушных сил для оказания поддержки сухопутным войскам Сирии с воздуха, без проведения наземной операции.</a:t>
            </a:r>
            <a:r>
              <a:rPr lang="ru-RU" sz="2400" b="1" dirty="0" smtClean="0">
                <a:cs typeface="Times New Roman" pitchFamily="18" charset="0"/>
              </a:rPr>
              <a:t/>
            </a:r>
            <a:br>
              <a:rPr lang="ru-RU" sz="2400" b="1" dirty="0" smtClean="0">
                <a:cs typeface="Times New Roman" pitchFamily="18" charset="0"/>
              </a:rPr>
            </a:br>
            <a:endParaRPr lang="ru-RU" sz="2400" b="1" dirty="0"/>
          </a:p>
        </p:txBody>
      </p:sp>
      <p:pic>
        <p:nvPicPr>
          <p:cNvPr id="1026" name="Picture 2" descr="Soukhoï frappant une position ennemie en Syri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143380"/>
            <a:ext cx="4183697" cy="23574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14876" y="5786454"/>
            <a:ext cx="428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Су-34 сбрасывает авиабомбу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КАБ-500-С (вес 560 кг)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572560" cy="6357982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cs typeface="Times New Roman" pitchFamily="18" charset="0"/>
              </a:rPr>
              <a:t>Управление Вооруженными Силами Российской Федерации осуществляет Министр обороны через Министерство обороны и Генеральный штаб Вооруженных Сил.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Picture 2" descr="C:\Users\1111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3286123"/>
            <a:ext cx="4071966" cy="3053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5000628" y="4857760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Министр обороны РФ Шойгу С.К.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142853"/>
          <a:ext cx="8786874" cy="4857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трелка вниз 7"/>
          <p:cNvSpPr/>
          <p:nvPr/>
        </p:nvSpPr>
        <p:spPr>
          <a:xfrm rot="2417976">
            <a:off x="2625778" y="2808521"/>
            <a:ext cx="500066" cy="5715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3714744" y="2857496"/>
            <a:ext cx="500066" cy="5715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8897537">
            <a:off x="4772281" y="2807707"/>
            <a:ext cx="500066" cy="5715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857488" y="1357298"/>
            <a:ext cx="22629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ВС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2066" y="1357298"/>
            <a:ext cx="200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Тыл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Вооруженных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Сил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072074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 smtClean="0"/>
              <a:t>Рода войск ВС РФ</a:t>
            </a:r>
            <a:r>
              <a:rPr lang="en-US" sz="2200" b="1" dirty="0" smtClean="0"/>
              <a:t>:</a:t>
            </a:r>
            <a:r>
              <a:rPr lang="ru-RU" sz="2200" b="1" dirty="0" smtClean="0"/>
              <a:t>  </a:t>
            </a:r>
          </a:p>
          <a:p>
            <a:pPr algn="ctr"/>
            <a:r>
              <a:rPr lang="ru-RU" sz="2200" b="1" dirty="0" smtClean="0"/>
              <a:t>1) Ракетные войска стратегического назначения</a:t>
            </a:r>
            <a:r>
              <a:rPr lang="en-US" sz="2200" b="1" dirty="0" smtClean="0"/>
              <a:t>;</a:t>
            </a:r>
            <a:endParaRPr lang="ru-RU" sz="2200" b="1" dirty="0" smtClean="0"/>
          </a:p>
          <a:p>
            <a:pPr algn="ctr"/>
            <a:r>
              <a:rPr lang="ru-RU" sz="2200" b="1" dirty="0" smtClean="0"/>
              <a:t>2)  Воздушно-десантные войска.</a:t>
            </a:r>
          </a:p>
          <a:p>
            <a:pPr algn="ctr"/>
            <a:r>
              <a:rPr lang="ru-RU" sz="2200" b="1" dirty="0" smtClean="0"/>
              <a:t>Каждый из видов ВС состоит из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родов войск (сил), специальных войск и тыла .</a:t>
            </a:r>
            <a:endParaRPr lang="ru-RU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1\Desktop\ВООР. СИЛЫ РФ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8948"/>
            <a:ext cx="8610600" cy="6586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272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66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vs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1482</TotalTime>
  <Words>848</Words>
  <Application>Microsoft Office PowerPoint</Application>
  <PresentationFormat>Экран (4:3)</PresentationFormat>
  <Paragraphs>104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Оформление по умолчанию</vt:lpstr>
      <vt:lpstr>Организационная структура Вооружённых сил.  Виды Вооружённых сил.  Рода войск.  История их создания и предназначение.     </vt:lpstr>
      <vt:lpstr>Слайд 2</vt:lpstr>
      <vt:lpstr>         Вооружённые Силы Российской Федерации  (ВС России) - государственная военная организация  Российской Федерации, предназначенная для отражения агрессии, направленной против Российской Федерации,  для вооружённой защиты  и неприкосновенности её территории,  а также для выполнения задач в соответствии с международными договорами России.            </vt:lpstr>
      <vt:lpstr>Руководство Вооруженными Силами осуществляет Президент Российской Федерации, который, в соответствии с Конституцией, является Верховным Главнокомандующим  Вооруженными Силами РФ. Президенту РФ предоставлено право в случае агрессии вводить на территории страны военное положение, право издавать приказы и директивы, обязательные для исполнения Вооруженными Силами РФ, другими войсками, воинскими формированиями и органами. На основании Конституции РФ  Президент РФ может вносить  в Совет Федерации обращение о возможности использования Вооруженных Сил Российской Федерации за пределами территории РФ.    </vt:lpstr>
      <vt:lpstr>Слайд 5</vt:lpstr>
      <vt:lpstr>Слайд 6</vt:lpstr>
      <vt:lpstr>Слайд 7</vt:lpstr>
      <vt:lpstr>Слайд 8</vt:lpstr>
      <vt:lpstr>Слайд 9</vt:lpstr>
      <vt:lpstr>Мотострелковые войска</vt:lpstr>
      <vt:lpstr>ТАНКОВЫЕ ВОЙСКА</vt:lpstr>
      <vt:lpstr>  РАКЕТНЫЕ ВОЙСКА И АРТИЛЛЕРИЯ</vt:lpstr>
      <vt:lpstr>   ВОЙСКА ПРОТИВОВОЗДУШНОЙ ОБОРОНЫ</vt:lpstr>
      <vt:lpstr>СПЕЦИАЛЬНЫЕ  ВОЙСКА</vt:lpstr>
      <vt:lpstr>ВОЗДУШНО-КОСМИЧЕСКИЕ СИЛЫ</vt:lpstr>
      <vt:lpstr>Слайд 16</vt:lpstr>
      <vt:lpstr>Слайд 17</vt:lpstr>
      <vt:lpstr>Слайд 18</vt:lpstr>
      <vt:lpstr>ВОЕННО – МОРСКОЙ  ФЛОТ</vt:lpstr>
      <vt:lpstr>Слайд 20</vt:lpstr>
      <vt:lpstr>НАДВОДНЫЕ СИЛЫ ФЛОТА</vt:lpstr>
      <vt:lpstr>ПОДВОДНЫЕ  СИЛЫ ФЛОТА</vt:lpstr>
      <vt:lpstr>Слайд 23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63</cp:revision>
  <cp:lastPrinted>1601-01-01T00:00:00Z</cp:lastPrinted>
  <dcterms:created xsi:type="dcterms:W3CDTF">1601-01-01T00:00:00Z</dcterms:created>
  <dcterms:modified xsi:type="dcterms:W3CDTF">2017-04-12T13:50:13Z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